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7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21.01.2018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21.01.2018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3200" b="1" dirty="0" err="1">
                <a:latin typeface="Times New Roman" pitchFamily="18" charset="0"/>
                <a:cs typeface="Times New Roman" pitchFamily="18" charset="0"/>
              </a:rPr>
              <a:t>Trends</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in</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the</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development</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of</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higher</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education</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in</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the</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modern</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world</a:t>
            </a:r>
            <a:endParaRPr lang="ru-RU" sz="32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en-US" dirty="0" smtClean="0">
                <a:solidFill>
                  <a:schemeClr val="tx1"/>
                </a:solidFill>
              </a:rPr>
              <a:t>Lecture2 </a:t>
            </a:r>
            <a:endParaRPr lang="ru-RU" dirty="0">
              <a:solidFill>
                <a:schemeClr val="tx1"/>
              </a:solidFill>
            </a:endParaRPr>
          </a:p>
        </p:txBody>
      </p:sp>
    </p:spTree>
    <p:extLst>
      <p:ext uri="{BB962C8B-B14F-4D97-AF65-F5344CB8AC3E}">
        <p14:creationId xmlns:p14="http://schemas.microsoft.com/office/powerpoint/2010/main" val="3301493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0" indent="0">
              <a:buNone/>
            </a:pPr>
            <a:r>
              <a:rPr lang="en-US" dirty="0"/>
              <a:t>It was first presented at the UNESCO conference in 1965 by P. </a:t>
            </a:r>
            <a:r>
              <a:rPr lang="en-US" dirty="0" err="1"/>
              <a:t>Lengrand</a:t>
            </a:r>
            <a:r>
              <a:rPr lang="en-US" dirty="0"/>
              <a:t>. Since the mid-1970s, the idea of ​​</a:t>
            </a:r>
            <a:r>
              <a:rPr lang="en-US" b="1" i="1" dirty="0"/>
              <a:t>continuing education </a:t>
            </a:r>
            <a:r>
              <a:rPr lang="en-US" dirty="0"/>
              <a:t>has found support in almost all countries, becoming the main principle of educational reforms. The increase in the volume of information, knowledge, the emergence of new technical means, PC, communications and telecommunications dictate the requirements of educating a new person:</a:t>
            </a:r>
            <a:endParaRPr lang="ru-RU" dirty="0"/>
          </a:p>
        </p:txBody>
      </p:sp>
    </p:spTree>
    <p:extLst>
      <p:ext uri="{BB962C8B-B14F-4D97-AF65-F5344CB8AC3E}">
        <p14:creationId xmlns:p14="http://schemas.microsoft.com/office/powerpoint/2010/main" val="2241093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pPr marL="514350" indent="-514350">
              <a:buAutoNum type="arabicPeriod"/>
            </a:pPr>
            <a:r>
              <a:rPr lang="en-US" dirty="0"/>
              <a:t>Able to independently acquire knowledge, </a:t>
            </a:r>
            <a:endParaRPr lang="ru-RU" dirty="0" smtClean="0"/>
          </a:p>
          <a:p>
            <a:pPr marL="0" indent="0">
              <a:buNone/>
            </a:pPr>
            <a:r>
              <a:rPr lang="ru-RU" dirty="0" smtClean="0"/>
              <a:t>2. </a:t>
            </a:r>
            <a:r>
              <a:rPr lang="en-US" dirty="0" smtClean="0"/>
              <a:t>mobile </a:t>
            </a:r>
            <a:r>
              <a:rPr lang="en-US" dirty="0"/>
              <a:t>creative worker; </a:t>
            </a:r>
            <a:endParaRPr lang="ru-RU" dirty="0" smtClean="0"/>
          </a:p>
          <a:p>
            <a:pPr marL="0" indent="0">
              <a:buNone/>
            </a:pPr>
            <a:r>
              <a:rPr lang="ru-RU" dirty="0" smtClean="0"/>
              <a:t>3. </a:t>
            </a:r>
            <a:r>
              <a:rPr lang="en-US" dirty="0" smtClean="0"/>
              <a:t>With </a:t>
            </a:r>
            <a:r>
              <a:rPr lang="en-US" dirty="0"/>
              <a:t>a high level of responsibility</a:t>
            </a:r>
            <a:r>
              <a:rPr lang="en-US" dirty="0" smtClean="0"/>
              <a:t>;</a:t>
            </a:r>
            <a:endParaRPr lang="ru-RU" dirty="0" smtClean="0"/>
          </a:p>
          <a:p>
            <a:pPr marL="514350" indent="-514350">
              <a:buAutoNum type="arabicPeriod" startAt="4"/>
            </a:pPr>
            <a:r>
              <a:rPr lang="en-US" dirty="0" smtClean="0"/>
              <a:t>With </a:t>
            </a:r>
            <a:r>
              <a:rPr lang="en-US" dirty="0"/>
              <a:t>a high culture of </a:t>
            </a:r>
            <a:r>
              <a:rPr lang="en-US" dirty="0" smtClean="0"/>
              <a:t>personality</a:t>
            </a:r>
            <a:endParaRPr lang="ru-RU" dirty="0" smtClean="0"/>
          </a:p>
          <a:p>
            <a:pPr marL="514350" indent="-514350">
              <a:buAutoNum type="arabicPeriod" startAt="5"/>
            </a:pPr>
            <a:r>
              <a:rPr lang="en-US" dirty="0" smtClean="0"/>
              <a:t>With </a:t>
            </a:r>
            <a:r>
              <a:rPr lang="en-US" dirty="0"/>
              <a:t>integrated new scientific knowledge </a:t>
            </a:r>
            <a:endParaRPr lang="ru-RU" dirty="0" smtClean="0"/>
          </a:p>
          <a:p>
            <a:pPr marL="514350" indent="-514350">
              <a:buAutoNum type="arabicPeriod" startAt="5"/>
            </a:pPr>
            <a:r>
              <a:rPr lang="ru-RU" dirty="0" smtClean="0"/>
              <a:t> </a:t>
            </a:r>
            <a:r>
              <a:rPr lang="en-US" dirty="0" smtClean="0"/>
              <a:t>Able </a:t>
            </a:r>
            <a:r>
              <a:rPr lang="en-US" dirty="0"/>
              <a:t>to independently adjust, control, and also unload, etc.</a:t>
            </a:r>
            <a:endParaRPr lang="ru-RU" dirty="0"/>
          </a:p>
        </p:txBody>
      </p:sp>
    </p:spTree>
    <p:extLst>
      <p:ext uri="{BB962C8B-B14F-4D97-AF65-F5344CB8AC3E}">
        <p14:creationId xmlns:p14="http://schemas.microsoft.com/office/powerpoint/2010/main" val="2260993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pPr marL="0" indent="0">
              <a:buNone/>
            </a:pPr>
            <a:r>
              <a:rPr lang="en-US" dirty="0"/>
              <a:t>The education crisis is an integrated sum of many problems: the combination of several mega-tendencies in the development of society and education, the beginning of individual reforms and some inertness of the system to them, and at the same time, the emergence of new mega-trends. These are the trends in the </a:t>
            </a:r>
            <a:r>
              <a:rPr lang="en-US" dirty="0" err="1"/>
              <a:t>technisation</a:t>
            </a:r>
            <a:r>
              <a:rPr lang="en-US" dirty="0"/>
              <a:t> of thinking, which led to global environmental problems; this is scientific and technological progress-sharply increased the volume of scientific knowledge that can not be passed on to a new generation in a limited time period.</a:t>
            </a:r>
            <a:endParaRPr lang="ru-RU" dirty="0"/>
          </a:p>
        </p:txBody>
      </p:sp>
    </p:spTree>
    <p:extLst>
      <p:ext uri="{BB962C8B-B14F-4D97-AF65-F5344CB8AC3E}">
        <p14:creationId xmlns:p14="http://schemas.microsoft.com/office/powerpoint/2010/main" val="468689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endParaRPr lang="en-US" dirty="0"/>
          </a:p>
          <a:p>
            <a:r>
              <a:rPr lang="en-US" dirty="0"/>
              <a:t>This lag in education in the formation of human adaptive mechanisms to stress, physical and psychological overload, etc. A great contribution to the realization of global problems of mankind was made by the Roman club of scientists and managers. It was created by a group of scientists in 1968. The ideas of the Club of Rome and the history of its formation are consecrated in the book "Human qualities" by Aurelio </a:t>
            </a:r>
            <a:r>
              <a:rPr lang="en-US" dirty="0" err="1"/>
              <a:t>Peccei</a:t>
            </a:r>
            <a:r>
              <a:rPr lang="en-US" dirty="0"/>
              <a:t>, who is called the founder of the club.</a:t>
            </a:r>
          </a:p>
          <a:p>
            <a:endParaRPr lang="ru-RU" dirty="0"/>
          </a:p>
        </p:txBody>
      </p:sp>
    </p:spTree>
    <p:extLst>
      <p:ext uri="{BB962C8B-B14F-4D97-AF65-F5344CB8AC3E}">
        <p14:creationId xmlns:p14="http://schemas.microsoft.com/office/powerpoint/2010/main" val="87182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buNone/>
            </a:pPr>
            <a:r>
              <a:rPr lang="en-US" dirty="0"/>
              <a:t>Illiteracy and the outdated system of education, the decline of moral values, the loss of faith, etc., were included in the club's problems on a par with various global problems of the threat of nuclear war, poverty and hunger. The main task of mankind is to improve its quality. The main goal of "meeting human needs" should be the self-realization of a person.</a:t>
            </a:r>
            <a:endParaRPr lang="ru-RU" b="1" dirty="0"/>
          </a:p>
        </p:txBody>
      </p:sp>
    </p:spTree>
    <p:extLst>
      <p:ext uri="{BB962C8B-B14F-4D97-AF65-F5344CB8AC3E}">
        <p14:creationId xmlns:p14="http://schemas.microsoft.com/office/powerpoint/2010/main" val="2820676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en-US" dirty="0"/>
              <a:t>Only through the development of human qualities and human abilities can change be achieved. Members of the club advocated the need for the all-round development of new education systems on the basis of "humanism" and "humanistic revolution" (</a:t>
            </a:r>
            <a:r>
              <a:rPr lang="en-US" dirty="0" err="1"/>
              <a:t>Pechchei</a:t>
            </a:r>
            <a:r>
              <a:rPr lang="en-US" dirty="0"/>
              <a:t> A., 1968)</a:t>
            </a:r>
            <a:endParaRPr lang="ru-RU" dirty="0"/>
          </a:p>
        </p:txBody>
      </p:sp>
    </p:spTree>
    <p:extLst>
      <p:ext uri="{BB962C8B-B14F-4D97-AF65-F5344CB8AC3E}">
        <p14:creationId xmlns:p14="http://schemas.microsoft.com/office/powerpoint/2010/main" val="1978464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en-US" dirty="0"/>
              <a:t>The process of humanization is the strengthening of the measure, the degree of humanity of the education system. The implementation of the new education paradigm and the humanization of upbringing are reflected in the introduction of personality-oriented learning and the transition to a competent approach to the formation of the personality of a professional specialist in a new formation.</a:t>
            </a:r>
            <a:endParaRPr lang="ru-RU" dirty="0"/>
          </a:p>
        </p:txBody>
      </p:sp>
    </p:spTree>
    <p:extLst>
      <p:ext uri="{BB962C8B-B14F-4D97-AF65-F5344CB8AC3E}">
        <p14:creationId xmlns:p14="http://schemas.microsoft.com/office/powerpoint/2010/main" val="228413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The tendency of humanization of education is manifested at the present stage through the </a:t>
            </a:r>
            <a:r>
              <a:rPr lang="en-US" dirty="0" err="1"/>
              <a:t>humanitarization</a:t>
            </a:r>
            <a:r>
              <a:rPr lang="en-US" dirty="0"/>
              <a:t> of education, i.e. expansion of the block of social and humanitarian disciplines in the content of education; as well as changes in approaches to the organization of training with a primary focus on disclosure of the personality and the upbringing of its qualities.</a:t>
            </a:r>
            <a:endParaRPr lang="ru-RU" dirty="0"/>
          </a:p>
        </p:txBody>
      </p:sp>
    </p:spTree>
    <p:extLst>
      <p:ext uri="{BB962C8B-B14F-4D97-AF65-F5344CB8AC3E}">
        <p14:creationId xmlns:p14="http://schemas.microsoft.com/office/powerpoint/2010/main" val="313359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0" indent="0">
              <a:buNone/>
            </a:pPr>
            <a:r>
              <a:rPr lang="en-US" dirty="0" smtClean="0"/>
              <a:t>Humanity </a:t>
            </a:r>
            <a:r>
              <a:rPr lang="en-US" dirty="0"/>
              <a:t>in a few decades has made a turn to a new innovative type of socio-cultural inheritance, in which the main was the preparation for mastering the methods and content of knowledge and practice, which previously did not exist. Thus, education should give the specialist not only fundamental knowledge in the specialty, but also the methodology of cognition, methods of learning throughout life.</a:t>
            </a:r>
          </a:p>
        </p:txBody>
      </p:sp>
    </p:spTree>
    <p:extLst>
      <p:ext uri="{BB962C8B-B14F-4D97-AF65-F5344CB8AC3E}">
        <p14:creationId xmlns:p14="http://schemas.microsoft.com/office/powerpoint/2010/main" val="2703759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We turn to the paradigm of "Education Throughout Life" -forming throughout life- "lifelong learning" (LLL). Such a paradigm began to take shape in the 60s of the </a:t>
            </a:r>
            <a:r>
              <a:rPr lang="en-US" dirty="0" err="1" smtClean="0"/>
              <a:t>XXth</a:t>
            </a:r>
            <a:r>
              <a:rPr lang="en-US" dirty="0" smtClean="0"/>
              <a:t> </a:t>
            </a:r>
            <a:r>
              <a:rPr lang="en-US" dirty="0"/>
              <a:t>century. It is based on the concept of continuity of education.</a:t>
            </a:r>
            <a:endParaRPr lang="ru-RU" dirty="0"/>
          </a:p>
        </p:txBody>
      </p:sp>
    </p:spTree>
    <p:extLst>
      <p:ext uri="{BB962C8B-B14F-4D97-AF65-F5344CB8AC3E}">
        <p14:creationId xmlns:p14="http://schemas.microsoft.com/office/powerpoint/2010/main" val="16719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677</Words>
  <Application>Microsoft Office PowerPoint</Application>
  <PresentationFormat>Экран (4:3)</PresentationFormat>
  <Paragraphs>18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Trends in the development of higher education in the modern world</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in the development of higher education in the modern world</dc:title>
  <dc:creator>Admin</dc:creator>
  <cp:lastModifiedBy>Admin</cp:lastModifiedBy>
  <cp:revision>17</cp:revision>
  <dcterms:created xsi:type="dcterms:W3CDTF">2018-01-21T16:05:36Z</dcterms:created>
  <dcterms:modified xsi:type="dcterms:W3CDTF">2018-01-21T18:06:34Z</dcterms:modified>
</cp:coreProperties>
</file>